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79" r:id="rId3"/>
    <p:sldId id="295" r:id="rId4"/>
    <p:sldId id="280" r:id="rId5"/>
    <p:sldId id="281" r:id="rId6"/>
    <p:sldId id="282" r:id="rId7"/>
    <p:sldId id="283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306" r:id="rId19"/>
    <p:sldId id="296" r:id="rId20"/>
    <p:sldId id="305" r:id="rId21"/>
    <p:sldId id="297" r:id="rId22"/>
    <p:sldId id="298" r:id="rId23"/>
    <p:sldId id="299" r:id="rId24"/>
    <p:sldId id="300" r:id="rId25"/>
    <p:sldId id="302" r:id="rId26"/>
    <p:sldId id="30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CC0099"/>
    <a:srgbClr val="996600"/>
    <a:srgbClr val="0033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71A90-8062-4FAD-A0A0-9A76D77FF3A8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87266-7D54-47F5-A937-057EDA657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73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C74C8B2-DA1C-4082-942A-A4F86757210E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4586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A9A24BD-689D-4696-8CF0-7E48FC60ADB5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6131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3EA1816-53E8-4D56-A727-F35431254505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2842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97FAB5E-6187-4DC9-BC3F-C296E1E693E4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400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77CA6F5-2F5F-4610-882A-B858FFDE9322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0049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D50AA21-573A-4311-AC75-4239AC38C177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8667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C077945-C169-47C9-A0BA-E01F75291999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5718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D50AA21-573A-4311-AC75-4239AC38C177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8268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0B13B5C-DE46-43F4-90AC-9C325D8004BF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6384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0B13B5C-DE46-43F4-90AC-9C325D8004BF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29970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3F729BE-3896-46BE-B152-56A71B3EC4ED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4618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70C3C6-D019-49DA-975A-EE42962FF764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41383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5C31DF3-B442-457C-952E-87989BE74164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92340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50C9D04-3E4F-4F01-8286-EDEE964C211B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05646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C09E8C-1D5C-4AA2-A673-D641C2FFF8E3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95416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2D89657-A813-43A8-A3BF-44CA0ED315A3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3783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456486B-0A1B-4ED3-94BF-D6504D8EAD01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0022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B959026-647E-49EE-AD4A-0607B102CB3F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723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A65ADAA-6D05-4A4C-856A-D4324444A22C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7826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74C4D9E-703F-4EE7-BD72-05F9E482AC21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9602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A969AB0-0ED8-4DCD-98FB-AA3FDC956265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3488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1716137-F14C-4A80-8582-5ED1FCC0AE10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7839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567B7E-0F80-40F3-953C-EC0D5F441FBA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4219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0486-B5FF-41FE-8FA8-D00191A6EEA5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C9B4-C801-4B77-AD68-22AABBCFC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51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0486-B5FF-41FE-8FA8-D00191A6EEA5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C9B4-C801-4B77-AD68-22AABBCFC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3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0486-B5FF-41FE-8FA8-D00191A6EEA5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C9B4-C801-4B77-AD68-22AABBCFC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67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0486-B5FF-41FE-8FA8-D00191A6EEA5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C9B4-C801-4B77-AD68-22AABBCFC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0486-B5FF-41FE-8FA8-D00191A6EEA5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C9B4-C801-4B77-AD68-22AABBCFC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4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0486-B5FF-41FE-8FA8-D00191A6EEA5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C9B4-C801-4B77-AD68-22AABBCFC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0486-B5FF-41FE-8FA8-D00191A6EEA5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C9B4-C801-4B77-AD68-22AABBCFC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20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0486-B5FF-41FE-8FA8-D00191A6EEA5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C9B4-C801-4B77-AD68-22AABBCFC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83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0486-B5FF-41FE-8FA8-D00191A6EEA5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C9B4-C801-4B77-AD68-22AABBCFC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5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0486-B5FF-41FE-8FA8-D00191A6EEA5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C9B4-C801-4B77-AD68-22AABBCFC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67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0486-B5FF-41FE-8FA8-D00191A6EEA5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C9B4-C801-4B77-AD68-22AABBCFC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27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40486-B5FF-41FE-8FA8-D00191A6EEA5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7C9B4-C801-4B77-AD68-22AABBCFC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6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3041"/>
            <a:ext cx="7772400" cy="3580328"/>
          </a:xfrm>
        </p:spPr>
        <p:txBody>
          <a:bodyPr>
            <a:normAutofit/>
          </a:bodyPr>
          <a:lstStyle/>
          <a:p>
            <a:r>
              <a:rPr lang="en-US" sz="8000" dirty="0" smtClean="0"/>
              <a:t>Mineral Properties to Identify Minerals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79552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35844" name="Picture 4" descr="Mohs  sc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98869" y="141669"/>
            <a:ext cx="7772400" cy="9144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 eaLnBrk="1" hangingPunct="1"/>
            <a:r>
              <a:rPr lang="en-US" altLang="en-US" b="1" dirty="0" smtClean="0">
                <a:ea typeface="ＭＳ Ｐゴシック" panose="020B0600070205080204" pitchFamily="34" charset="-128"/>
              </a:rPr>
              <a:t>Cleavage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6960" y="1259985"/>
            <a:ext cx="3657600" cy="4114800"/>
          </a:xfrm>
        </p:spPr>
        <p:txBody>
          <a:bodyPr/>
          <a:lstStyle/>
          <a:p>
            <a:pPr marL="457200" lvl="1" indent="0" eaLnBrk="1" hangingPunct="1">
              <a:buNone/>
            </a:pPr>
            <a:endParaRPr lang="en-US" altLang="en-US" b="1" dirty="0" smtClean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3200" b="1" dirty="0" smtClean="0">
                <a:ea typeface="ＭＳ Ｐゴシック" panose="020B0600070205080204" pitchFamily="34" charset="-128"/>
              </a:rPr>
              <a:t>Splits along definite planes</a:t>
            </a:r>
            <a:endParaRPr lang="en-US" altLang="en-US" sz="3200" dirty="0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37892" name="Picture 3" descr="cleavage example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82901"/>
            <a:ext cx="3911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3511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“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Cleav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” = to </a:t>
            </a:r>
            <a:r>
              <a:rPr lang="en-US" altLang="en-US" b="1" u="sng" dirty="0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split</a:t>
            </a:r>
          </a:p>
        </p:txBody>
      </p:sp>
      <p:pic>
        <p:nvPicPr>
          <p:cNvPr id="39939" name="Picture 3" descr="clea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07654"/>
            <a:ext cx="5105400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962400" y="5752564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Cleaver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83843" y="192110"/>
            <a:ext cx="7772400" cy="1143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b="1" dirty="0" smtClean="0">
                <a:ea typeface="ＭＳ Ｐゴシック" panose="020B0600070205080204" pitchFamily="34" charset="-128"/>
              </a:rPr>
              <a:t>Cleavage</a:t>
            </a:r>
            <a:endParaRPr lang="en-US" altLang="en-US" b="1" u="sng" dirty="0" smtClean="0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cleavage min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0"/>
            <a:ext cx="6629400" cy="662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85610" y="180306"/>
            <a:ext cx="7772400" cy="9144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 eaLnBrk="1" hangingPunct="1"/>
            <a:r>
              <a:rPr lang="en-US" altLang="en-US" b="1" dirty="0" smtClean="0">
                <a:ea typeface="ＭＳ Ｐゴシック" panose="020B0600070205080204" pitchFamily="34" charset="-128"/>
              </a:rPr>
              <a:t>Fracture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4812" y="1713963"/>
            <a:ext cx="4146998" cy="2098183"/>
          </a:xfrm>
        </p:spPr>
        <p:txBody>
          <a:bodyPr/>
          <a:lstStyle/>
          <a:p>
            <a:pPr lvl="1" eaLnBrk="1" hangingPunct="1"/>
            <a:r>
              <a:rPr lang="en-US" altLang="en-US" sz="3200" b="1" dirty="0" smtClean="0">
                <a:ea typeface="ＭＳ Ｐゴシック" panose="020B0600070205080204" pitchFamily="34" charset="-128"/>
              </a:rPr>
              <a:t>Breaks irregularly</a:t>
            </a:r>
            <a:r>
              <a:rPr lang="en-US" altLang="en-US" sz="3200" b="1" dirty="0" smtClean="0">
                <a:ea typeface="ＭＳ Ｐゴシック" panose="020B0600070205080204" pitchFamily="34" charset="-128"/>
              </a:rPr>
              <a:t>, jagged edges</a:t>
            </a:r>
            <a:endParaRPr lang="en-US" altLang="en-US" sz="3200" dirty="0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44036" name="Picture 3" descr="Conchoidal fract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212" y="1585174"/>
            <a:ext cx="47007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15532" y="292994"/>
            <a:ext cx="7772400" cy="1143000"/>
          </a:xfrm>
          <a:solidFill>
            <a:srgbClr val="92D050"/>
          </a:solidFill>
        </p:spPr>
        <p:txBody>
          <a:bodyPr/>
          <a:lstStyle/>
          <a:p>
            <a:pPr algn="ctr" eaLnBrk="1" hangingPunct="1"/>
            <a:r>
              <a:rPr lang="en-US" altLang="en-US" b="1" dirty="0" smtClean="0">
                <a:ea typeface="ＭＳ Ｐゴシック" panose="020B0600070205080204" pitchFamily="34" charset="-128"/>
              </a:rPr>
              <a:t>Fracture Examples</a:t>
            </a:r>
          </a:p>
        </p:txBody>
      </p:sp>
      <p:pic>
        <p:nvPicPr>
          <p:cNvPr id="46083" name="Picture 4" descr="fractur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9307" y="1681766"/>
            <a:ext cx="6778625" cy="4746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66482" y="283335"/>
            <a:ext cx="77724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 eaLnBrk="1" hangingPunct="1"/>
            <a:r>
              <a:rPr lang="en-US" altLang="en-US" b="1" dirty="0" smtClean="0">
                <a:ea typeface="ＭＳ Ｐゴシック" panose="020B0600070205080204" pitchFamily="34" charset="-128"/>
              </a:rPr>
              <a:t>Luster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9016" y="1618446"/>
            <a:ext cx="7772400" cy="48768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3200" b="1" dirty="0" smtClean="0">
                <a:ea typeface="ＭＳ Ｐゴシック" panose="020B0600070205080204" pitchFamily="34" charset="-128"/>
              </a:rPr>
              <a:t>How light shines off a mineral</a:t>
            </a:r>
            <a:endParaRPr lang="en-US" altLang="en-US" sz="3200" dirty="0" smtClean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b="1" u="sng" dirty="0" smtClean="0">
                <a:ea typeface="ＭＳ Ｐゴシック" panose="020B0600070205080204" pitchFamily="34" charset="-128"/>
              </a:rPr>
              <a:t>Metallic or Nonmetallic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241479"/>
            <a:ext cx="7772400" cy="1143000"/>
          </a:xfrm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en-US" altLang="en-US" b="1" dirty="0" smtClean="0">
                <a:ea typeface="ＭＳ Ｐゴシック" panose="020B0600070205080204" pitchFamily="34" charset="-128"/>
              </a:rPr>
              <a:t>Luster Examples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38894" y="1654938"/>
            <a:ext cx="3810000" cy="4114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Metallic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00410" y="1615227"/>
            <a:ext cx="3810000" cy="4114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Nonmetallic</a:t>
            </a:r>
          </a:p>
        </p:txBody>
      </p:sp>
      <p:pic>
        <p:nvPicPr>
          <p:cNvPr id="50181" name="Picture 5" descr="Gale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10" y="2453427"/>
            <a:ext cx="3389313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6" descr="29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446" y="2288148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66482" y="283335"/>
            <a:ext cx="7772400" cy="1143000"/>
          </a:xfrm>
          <a:solidFill>
            <a:srgbClr val="FFC000"/>
          </a:solidFill>
        </p:spPr>
        <p:txBody>
          <a:bodyPr/>
          <a:lstStyle/>
          <a:p>
            <a:pPr algn="ctr" eaLnBrk="1" hangingPunct="1"/>
            <a:r>
              <a:rPr lang="en-US" altLang="en-US" b="1" dirty="0" smtClean="0">
                <a:ea typeface="ＭＳ Ｐゴシック" panose="020B0600070205080204" pitchFamily="34" charset="-128"/>
              </a:rPr>
              <a:t>Density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9016" y="1618446"/>
            <a:ext cx="7772400" cy="48768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3200" b="1" dirty="0" smtClean="0">
                <a:ea typeface="ＭＳ Ｐゴシック" panose="020B0600070205080204" pitchFamily="34" charset="-128"/>
              </a:rPr>
              <a:t> The ratio of an objects mass to its volume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b="1" dirty="0" smtClean="0">
                <a:ea typeface="ＭＳ Ｐゴシック" panose="020B0600070205080204" pitchFamily="34" charset="-128"/>
              </a:rPr>
              <a:t>Good to use to identify as most minerals do not have the </a:t>
            </a:r>
            <a:r>
              <a:rPr lang="en-US" altLang="en-US" sz="3200" b="1" smtClean="0">
                <a:ea typeface="ＭＳ Ｐゴシック" panose="020B0600070205080204" pitchFamily="34" charset="-128"/>
              </a:rPr>
              <a:t>same density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895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779" y="257580"/>
            <a:ext cx="7772400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 eaLnBrk="1" hangingPunct="1"/>
            <a:r>
              <a:rPr lang="en-US" altLang="en-US" b="1" dirty="0" smtClean="0">
                <a:ea typeface="ＭＳ Ｐゴシック" panose="020B0600070205080204" pitchFamily="34" charset="-128"/>
              </a:rPr>
              <a:t>Special Properties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7179" y="1606640"/>
            <a:ext cx="3733800" cy="4114800"/>
          </a:xfrm>
        </p:spPr>
        <p:txBody>
          <a:bodyPr/>
          <a:lstStyle/>
          <a:p>
            <a:pPr marL="514350" indent="-514350" eaLnBrk="1" hangingPunct="1">
              <a:buAutoNum type="arabicPeriod"/>
            </a:pPr>
            <a:r>
              <a:rPr lang="en-US" altLang="en-US" b="1" dirty="0" smtClean="0">
                <a:ea typeface="ＭＳ Ｐゴシック" panose="020B0600070205080204" pitchFamily="34" charset="-128"/>
              </a:rPr>
              <a:t>Magnetism</a:t>
            </a:r>
          </a:p>
          <a:p>
            <a:pPr marL="514350" indent="-514350" eaLnBrk="1" hangingPunct="1">
              <a:buAutoNum type="arabicPeriod"/>
            </a:pPr>
            <a:r>
              <a:rPr lang="en-US" altLang="en-US" b="1" dirty="0" smtClean="0">
                <a:ea typeface="ＭＳ Ｐゴシック" panose="020B0600070205080204" pitchFamily="34" charset="-128"/>
              </a:rPr>
              <a:t>Double Refraction</a:t>
            </a:r>
          </a:p>
          <a:p>
            <a:pPr marL="514350" indent="-514350" eaLnBrk="1" hangingPunct="1">
              <a:buAutoNum type="arabicPeriod"/>
            </a:pPr>
            <a:r>
              <a:rPr lang="en-US" altLang="en-US" b="1" dirty="0" smtClean="0">
                <a:ea typeface="ＭＳ Ｐゴシック" panose="020B0600070205080204" pitchFamily="34" charset="-128"/>
              </a:rPr>
              <a:t>Fluorescence</a:t>
            </a:r>
          </a:p>
          <a:p>
            <a:pPr marL="514350" indent="-514350">
              <a:buAutoNum type="arabicPeriod"/>
            </a:pPr>
            <a:r>
              <a:rPr lang="en-US" altLang="en-US" b="1" dirty="0" smtClean="0">
                <a:ea typeface="ＭＳ Ｐゴシック" panose="020B0600070205080204" pitchFamily="34" charset="-128"/>
              </a:rPr>
              <a:t>Phosphorescence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en-US" b="1" dirty="0" smtClean="0">
                <a:ea typeface="ＭＳ Ｐゴシック" panose="020B0600070205080204" pitchFamily="34" charset="-128"/>
              </a:rPr>
              <a:t>Piezoelectric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en-US" b="1" dirty="0" smtClean="0">
                <a:ea typeface="ＭＳ Ｐゴシック" panose="020B0600070205080204" pitchFamily="34" charset="-128"/>
              </a:rPr>
              <a:t>Acid Test</a:t>
            </a:r>
            <a:endParaRPr lang="en-US" altLang="en-US" b="1" dirty="0">
              <a:ea typeface="ＭＳ Ｐゴシック" panose="020B0600070205080204" pitchFamily="34" charset="-128"/>
            </a:endParaRPr>
          </a:p>
          <a:p>
            <a:pPr marL="514350" indent="-514350">
              <a:buAutoNum type="arabicPeriod"/>
            </a:pPr>
            <a:endParaRPr lang="en-US" altLang="en-US" b="1" dirty="0" smtClean="0">
              <a:ea typeface="ＭＳ Ｐゴシック" panose="020B0600070205080204" pitchFamily="34" charset="-128"/>
            </a:endParaRPr>
          </a:p>
          <a:p>
            <a:pPr marL="514350" indent="-514350" eaLnBrk="1" hangingPunct="1">
              <a:buAutoNum type="arabicPeriod"/>
            </a:pPr>
            <a:endParaRPr lang="en-US" altLang="en-US" b="1" dirty="0" smtClean="0">
              <a:ea typeface="ＭＳ Ｐゴシック" panose="020B0600070205080204" pitchFamily="34" charset="-128"/>
            </a:endParaRPr>
          </a:p>
          <a:p>
            <a:pPr marL="514350" indent="-514350" eaLnBrk="1" hangingPunct="1">
              <a:buAutoNum type="arabicPeriod"/>
            </a:pPr>
            <a:endParaRPr lang="en-US" altLang="en-US" b="1" dirty="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Learning Objectives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can describe physical properties used to identify minerals.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can use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physical properties to identify 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minerals.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79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79172" y="399246"/>
            <a:ext cx="7772400" cy="1143000"/>
          </a:xfrm>
          <a:solidFill>
            <a:srgbClr val="92D050"/>
          </a:solidFill>
        </p:spPr>
        <p:txBody>
          <a:bodyPr/>
          <a:lstStyle/>
          <a:p>
            <a:pPr algn="ctr" eaLnBrk="1" hangingPunct="1"/>
            <a:r>
              <a:rPr lang="en-US" altLang="en-US" b="1" dirty="0" smtClean="0">
                <a:ea typeface="ＭＳ Ｐゴシック" panose="020B0600070205080204" pitchFamily="34" charset="-128"/>
              </a:rPr>
              <a:t>Magnetism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262" y="1889974"/>
            <a:ext cx="3733800" cy="4114800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altLang="en-US" sz="3200" b="1" dirty="0" smtClean="0">
                <a:ea typeface="ＭＳ Ｐゴシック" panose="020B0600070205080204" pitchFamily="34" charset="-128"/>
              </a:rPr>
              <a:t>Attracted to a magnet</a:t>
            </a:r>
            <a:endParaRPr lang="en-US" altLang="en-US" sz="3200" dirty="0" smtClean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3200" dirty="0" smtClean="0">
                <a:ea typeface="ＭＳ Ｐゴシック" panose="020B0600070205080204" pitchFamily="34" charset="-128"/>
              </a:rPr>
              <a:t>Contains </a:t>
            </a:r>
            <a:r>
              <a:rPr lang="en-US" altLang="en-US" sz="3200" b="1" u="sng" dirty="0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IRON, cobalt, or nickel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90800"/>
            <a:ext cx="3562350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17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87250" y="373489"/>
            <a:ext cx="7772400" cy="850004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 eaLnBrk="1" hangingPunct="1"/>
            <a:r>
              <a:rPr lang="en-US" altLang="en-US" b="1" dirty="0" smtClean="0">
                <a:ea typeface="ＭＳ Ｐゴシック" panose="020B0600070205080204" pitchFamily="34" charset="-128"/>
              </a:rPr>
              <a:t>Double Refraction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7507" y="1466046"/>
            <a:ext cx="7772400" cy="4114800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altLang="en-US" sz="3200" dirty="0" smtClean="0">
                <a:ea typeface="ＭＳ Ｐゴシック" panose="020B0600070205080204" pitchFamily="34" charset="-128"/>
              </a:rPr>
              <a:t>Looking through it, you </a:t>
            </a:r>
            <a:r>
              <a:rPr lang="en-US" altLang="en-US" sz="3200" b="1" dirty="0" smtClean="0">
                <a:ea typeface="ＭＳ Ｐゴシック" panose="020B0600070205080204" pitchFamily="34" charset="-128"/>
              </a:rPr>
              <a:t>see “double”</a:t>
            </a:r>
            <a:endParaRPr lang="en-US" altLang="en-US" sz="3200" dirty="0" smtClean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3200" b="1" dirty="0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Ex. </a:t>
            </a:r>
            <a:r>
              <a:rPr lang="en-US" altLang="en-US" sz="3200" b="1" u="sng" dirty="0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Calcite</a:t>
            </a:r>
            <a:r>
              <a:rPr lang="en-US" altLang="en-US" sz="3200" dirty="0" smtClean="0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"/>
          <a:stretch>
            <a:fillRect/>
          </a:stretch>
        </p:blipFill>
        <p:spPr bwMode="auto">
          <a:xfrm>
            <a:off x="4648200" y="2895600"/>
            <a:ext cx="4191000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4322" y="257580"/>
            <a:ext cx="7772400" cy="1143000"/>
          </a:xfrm>
          <a:solidFill>
            <a:srgbClr val="996600"/>
          </a:solidFill>
        </p:spPr>
        <p:txBody>
          <a:bodyPr/>
          <a:lstStyle/>
          <a:p>
            <a:pPr algn="ctr" eaLnBrk="1" hangingPunct="1"/>
            <a:r>
              <a:rPr lang="en-US" altLang="en-US" b="1" dirty="0" smtClean="0">
                <a:ea typeface="ＭＳ Ｐゴシック" panose="020B0600070205080204" pitchFamily="34" charset="-128"/>
              </a:rPr>
              <a:t>Fluorescence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572" y="1518634"/>
            <a:ext cx="7772400" cy="2590800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altLang="en-US" sz="3200" b="1" dirty="0" smtClean="0">
                <a:ea typeface="ＭＳ Ｐゴシック" panose="020B0600070205080204" pitchFamily="34" charset="-128"/>
              </a:rPr>
              <a:t>Glows</a:t>
            </a:r>
            <a:r>
              <a:rPr lang="en-US" altLang="en-US" sz="3200" dirty="0" smtClean="0">
                <a:ea typeface="ＭＳ Ｐゴシック" panose="020B0600070205080204" pitchFamily="34" charset="-128"/>
              </a:rPr>
              <a:t> under ultraviolet (</a:t>
            </a:r>
            <a:r>
              <a:rPr lang="en-US" altLang="en-US" sz="3200" b="1" u="sng" dirty="0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UV</a:t>
            </a:r>
            <a:r>
              <a:rPr lang="en-US" altLang="en-US" sz="3200" dirty="0" smtClean="0">
                <a:ea typeface="ＭＳ Ｐゴシック" panose="020B0600070205080204" pitchFamily="34" charset="-128"/>
              </a:rPr>
              <a:t>) light</a:t>
            </a:r>
          </a:p>
        </p:txBody>
      </p:sp>
      <p:pic>
        <p:nvPicPr>
          <p:cNvPr id="58372" name="Picture 3" descr="Fluorescent_mineral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05200"/>
            <a:ext cx="4724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4114800" cy="25908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Fluorescence under ultraviolet, UV light</a:t>
            </a:r>
          </a:p>
        </p:txBody>
      </p:sp>
      <p:pic>
        <p:nvPicPr>
          <p:cNvPr id="6041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381000"/>
            <a:ext cx="3830638" cy="6096000"/>
          </a:xfrm>
        </p:spPr>
      </p:pic>
      <p:pic>
        <p:nvPicPr>
          <p:cNvPr id="60420" name="Picture 4" descr="flourescence test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444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47354" y="228600"/>
            <a:ext cx="7772400" cy="1143000"/>
          </a:xfrm>
          <a:solidFill>
            <a:srgbClr val="CC0099"/>
          </a:solidFill>
        </p:spPr>
        <p:txBody>
          <a:bodyPr/>
          <a:lstStyle/>
          <a:p>
            <a:pPr algn="ctr" eaLnBrk="1" hangingPunct="1"/>
            <a:r>
              <a:rPr lang="en-US" altLang="en-US" b="1" dirty="0" smtClean="0">
                <a:ea typeface="ＭＳ Ｐゴシック" panose="020B0600070205080204" pitchFamily="34" charset="-128"/>
              </a:rPr>
              <a:t>Phosphorescence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44010"/>
            <a:ext cx="44196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 smtClean="0">
                <a:ea typeface="ＭＳ Ｐゴシック" panose="020B0600070205080204" pitchFamily="34" charset="-128"/>
              </a:rPr>
              <a:t>Continues to glow</a:t>
            </a:r>
            <a:r>
              <a:rPr lang="en-US" altLang="en-US" sz="3200" dirty="0" smtClean="0">
                <a:ea typeface="ＭＳ Ｐゴシック" panose="020B0600070205080204" pitchFamily="34" charset="-128"/>
              </a:rPr>
              <a:t> even after the UV light has been removed</a:t>
            </a:r>
          </a:p>
        </p:txBody>
      </p:sp>
      <p:pic>
        <p:nvPicPr>
          <p:cNvPr id="62468" name="Picture 4" descr="fluorescent he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18257"/>
            <a:ext cx="30480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490469" y="289773"/>
            <a:ext cx="8305800" cy="1143000"/>
          </a:xfrm>
          <a:solidFill>
            <a:srgbClr val="006699"/>
          </a:solidFill>
        </p:spPr>
        <p:txBody>
          <a:bodyPr/>
          <a:lstStyle/>
          <a:p>
            <a:r>
              <a:rPr lang="en-US" altLang="en-US" b="1" dirty="0" smtClean="0">
                <a:ea typeface="ＭＳ Ｐゴシック" panose="020B0600070205080204" pitchFamily="34" charset="-128"/>
              </a:rPr>
              <a:t>Piezoelectric (Pressure=Electricity)</a:t>
            </a:r>
          </a:p>
        </p:txBody>
      </p:sp>
      <p:pic>
        <p:nvPicPr>
          <p:cNvPr id="66563" name="Content Placeholder 3" descr="quartz_crysta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950" r="-92950"/>
          <a:stretch>
            <a:fillRect/>
          </a:stretch>
        </p:blipFill>
        <p:spPr>
          <a:xfrm>
            <a:off x="-1777283" y="2509237"/>
            <a:ext cx="7958070" cy="4114800"/>
          </a:xfrm>
        </p:spPr>
      </p:pic>
      <p:pic>
        <p:nvPicPr>
          <p:cNvPr id="66564" name="Picture 4" descr="piezioelectri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92442"/>
            <a:ext cx="462280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6026" y="1515416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en-US" sz="3200" b="1" u="sng" dirty="0" smtClean="0">
                <a:ea typeface="ＭＳ Ｐゴシック" panose="020B0600070205080204" pitchFamily="34" charset="-128"/>
              </a:rPr>
              <a:t>Electricity</a:t>
            </a:r>
            <a:r>
              <a:rPr lang="en-US" altLang="en-US" sz="3200" b="1" dirty="0" smtClean="0">
                <a:ea typeface="ＭＳ Ｐゴシック" panose="020B0600070205080204" pitchFamily="34" charset="-128"/>
              </a:rPr>
              <a:t> is generated from </a:t>
            </a:r>
            <a:r>
              <a:rPr lang="en-US" altLang="en-US" sz="3200" b="1" u="sng" dirty="0" smtClean="0">
                <a:ea typeface="ＭＳ Ｐゴシック" panose="020B0600070205080204" pitchFamily="34" charset="-128"/>
              </a:rPr>
              <a:t>Pressure</a:t>
            </a:r>
          </a:p>
          <a:p>
            <a:pPr lvl="1"/>
            <a:r>
              <a:rPr lang="en-US" altLang="en-US" sz="3200" dirty="0" smtClean="0">
                <a:ea typeface="ＭＳ Ｐゴシック" panose="020B0600070205080204" pitchFamily="34" charset="-128"/>
              </a:rPr>
              <a:t>Example: Quartz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64522" y="304800"/>
            <a:ext cx="7772400" cy="114300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 eaLnBrk="1" hangingPunct="1"/>
            <a:r>
              <a:rPr lang="en-US" altLang="en-US" b="1" dirty="0" smtClean="0">
                <a:ea typeface="ＭＳ Ｐゴシック" panose="020B0600070205080204" pitchFamily="34" charset="-128"/>
              </a:rPr>
              <a:t>Acid Test</a:t>
            </a:r>
            <a:endParaRPr lang="en-US" altLang="en-US" b="1" dirty="0" smtClean="0">
              <a:ea typeface="ＭＳ Ｐゴシック" panose="020B0600070205080204" pitchFamily="34" charset="-128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524000"/>
            <a:ext cx="7772400" cy="4114800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altLang="en-US" sz="3200" dirty="0" smtClean="0">
                <a:ea typeface="ＭＳ Ｐゴシック" panose="020B0600070205080204" pitchFamily="34" charset="-128"/>
              </a:rPr>
              <a:t>Use </a:t>
            </a:r>
            <a:r>
              <a:rPr lang="en-US" altLang="en-US" sz="3200" dirty="0" smtClean="0">
                <a:ea typeface="ＭＳ Ｐゴシック" panose="020B0600070205080204" pitchFamily="34" charset="-128"/>
              </a:rPr>
              <a:t>hydrochloric acid</a:t>
            </a:r>
          </a:p>
          <a:p>
            <a:pPr lvl="1" eaLnBrk="1" hangingPunct="1"/>
            <a:r>
              <a:rPr lang="en-US" altLang="en-US" sz="3200" dirty="0" smtClean="0">
                <a:ea typeface="ＭＳ Ｐゴシック" panose="020B0600070205080204" pitchFamily="34" charset="-128"/>
              </a:rPr>
              <a:t>Tests for </a:t>
            </a:r>
            <a:r>
              <a:rPr lang="en-US" altLang="en-US" sz="3200" b="1" u="sng" dirty="0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carbonate</a:t>
            </a:r>
            <a:r>
              <a:rPr lang="en-US" altLang="en-US" sz="3200" dirty="0" smtClean="0">
                <a:ea typeface="ＭＳ Ｐゴシック" panose="020B0600070205080204" pitchFamily="34" charset="-128"/>
              </a:rPr>
              <a:t> (</a:t>
            </a:r>
            <a:r>
              <a:rPr lang="en-US" altLang="en-US" sz="3200" b="1" dirty="0" smtClean="0">
                <a:ea typeface="ＭＳ Ｐゴシック" panose="020B0600070205080204" pitchFamily="34" charset="-128"/>
              </a:rPr>
              <a:t>calcite</a:t>
            </a:r>
            <a:r>
              <a:rPr lang="en-US" altLang="en-US" sz="3200" dirty="0" smtClean="0">
                <a:ea typeface="ＭＳ Ｐゴシック" panose="020B0600070205080204" pitchFamily="34" charset="-128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43754" y="425003"/>
            <a:ext cx="77724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dirty="0" smtClean="0">
                <a:ea typeface="ＭＳ Ｐゴシック" panose="020B0600070205080204" pitchFamily="34" charset="-128"/>
              </a:rPr>
              <a:t>Physical Properties of Minerals:</a:t>
            </a:r>
            <a:br>
              <a:rPr lang="en-US" altLang="en-US" b="1" dirty="0" smtClean="0">
                <a:ea typeface="ＭＳ Ｐゴシック" panose="020B0600070205080204" pitchFamily="34" charset="-128"/>
              </a:rPr>
            </a:br>
            <a:r>
              <a:rPr lang="en-US" altLang="en-US" b="1" dirty="0" smtClean="0">
                <a:ea typeface="ＭＳ Ｐゴシック" panose="020B0600070205080204" pitchFamily="34" charset="-128"/>
              </a:rPr>
              <a:t>Used for Identification (I.D.)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764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 smtClean="0">
                <a:ea typeface="ＭＳ Ｐゴシック" panose="020B0600070205080204" pitchFamily="34" charset="-128"/>
              </a:rPr>
              <a:t>Color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>
                <a:ea typeface="ＭＳ Ｐゴシック" panose="020B0600070205080204" pitchFamily="34" charset="-128"/>
              </a:rPr>
              <a:t>Streak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>
                <a:ea typeface="ＭＳ Ｐゴシック" panose="020B0600070205080204" pitchFamily="34" charset="-128"/>
              </a:rPr>
              <a:t>Hardness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>
                <a:ea typeface="ＭＳ Ｐゴシック" panose="020B0600070205080204" pitchFamily="34" charset="-128"/>
              </a:rPr>
              <a:t>Cleavage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>
                <a:ea typeface="ＭＳ Ｐゴシック" panose="020B0600070205080204" pitchFamily="34" charset="-128"/>
              </a:rPr>
              <a:t>Fracture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>
                <a:ea typeface="ＭＳ Ｐゴシック" panose="020B0600070205080204" pitchFamily="34" charset="-128"/>
              </a:rPr>
              <a:t>Luster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>
                <a:ea typeface="ＭＳ Ｐゴシック" panose="020B0600070205080204" pitchFamily="34" charset="-128"/>
              </a:rPr>
              <a:t>Density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9021" y="167427"/>
            <a:ext cx="7772400" cy="1143000"/>
          </a:xfrm>
          <a:solidFill>
            <a:srgbClr val="00B050"/>
          </a:solidFill>
        </p:spPr>
        <p:txBody>
          <a:bodyPr/>
          <a:lstStyle/>
          <a:p>
            <a:pPr algn="ctr" eaLnBrk="1" hangingPunct="1"/>
            <a:r>
              <a:rPr lang="en-US" altLang="en-US" sz="4000" b="1" dirty="0" smtClean="0">
                <a:ea typeface="ＭＳ Ｐゴシック" panose="020B0600070205080204" pitchFamily="34" charset="-128"/>
              </a:rPr>
              <a:t>Color</a:t>
            </a:r>
            <a:endParaRPr lang="en-US" altLang="en-US" b="1" dirty="0" smtClean="0">
              <a:ea typeface="ＭＳ Ｐゴシック" panose="020B0600070205080204" pitchFamily="34" charset="-128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806" y="1336185"/>
            <a:ext cx="7772400" cy="2743200"/>
          </a:xfrm>
        </p:spPr>
        <p:txBody>
          <a:bodyPr/>
          <a:lstStyle/>
          <a:p>
            <a:pPr marL="457200" lvl="1" indent="0" eaLnBrk="1" hangingPunct="1">
              <a:buNone/>
            </a:pPr>
            <a:endParaRPr lang="en-US" altLang="en-US" sz="3200" dirty="0" smtClean="0"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r>
              <a:rPr lang="en-US" altLang="en-US" sz="3200" dirty="0" smtClean="0">
                <a:ea typeface="ＭＳ Ｐゴシック" panose="020B0600070205080204" pitchFamily="34" charset="-128"/>
              </a:rPr>
              <a:t>First impression</a:t>
            </a:r>
          </a:p>
          <a:p>
            <a:pPr marL="457200" lvl="1" indent="0" eaLnBrk="1" hangingPunct="1">
              <a:buNone/>
            </a:pPr>
            <a:r>
              <a:rPr lang="en-US" altLang="en-US" sz="3200" dirty="0" smtClean="0">
                <a:ea typeface="ＭＳ Ｐゴシック" panose="020B0600070205080204" pitchFamily="34" charset="-128"/>
              </a:rPr>
              <a:t>Not very reliable because </a:t>
            </a:r>
            <a:r>
              <a:rPr lang="en-US" altLang="en-US" sz="3200" b="1" dirty="0" smtClean="0">
                <a:ea typeface="ＭＳ Ｐゴシック" panose="020B0600070205080204" pitchFamily="34" charset="-128"/>
              </a:rPr>
              <a:t>lots of minerals can occur in many different colors</a:t>
            </a:r>
          </a:p>
        </p:txBody>
      </p:sp>
      <p:pic>
        <p:nvPicPr>
          <p:cNvPr id="21508" name="Picture 6" descr="6fluorite-douglass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762780"/>
            <a:ext cx="60198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0"/>
            <a:ext cx="19812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Quartz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67000"/>
            <a:ext cx="36576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Purple Amethyst</a:t>
            </a:r>
          </a:p>
        </p:txBody>
      </p:sp>
      <p:pic>
        <p:nvPicPr>
          <p:cNvPr id="23556" name="Picture 4" descr="quartz on bl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+smamethy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5" descr="lemon-quartz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85800"/>
            <a:ext cx="23733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6" descr="quartz colo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88" y="3429000"/>
            <a:ext cx="324961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7" descr="quartz_ros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3060700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8" descr="QuartzSmokey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14800"/>
            <a:ext cx="25146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0" y="0"/>
            <a:ext cx="22098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Fluorite</a:t>
            </a:r>
          </a:p>
        </p:txBody>
      </p:sp>
      <p:pic>
        <p:nvPicPr>
          <p:cNvPr id="25603" name="Picture 3" descr="fluorite_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3" b="1952"/>
          <a:stretch>
            <a:fillRect/>
          </a:stretch>
        </p:blipFill>
        <p:spPr bwMode="auto">
          <a:xfrm>
            <a:off x="0" y="0"/>
            <a:ext cx="4038600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fluorite_gre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319338"/>
            <a:ext cx="5105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7696200" y="0"/>
            <a:ext cx="12557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US"/>
              <a:t>Clear</a:t>
            </a:r>
          </a:p>
          <a:p>
            <a:pPr>
              <a:buFontTx/>
              <a:buChar char="•"/>
            </a:pPr>
            <a:r>
              <a:rPr lang="en-US" altLang="en-US"/>
              <a:t>Blue</a:t>
            </a:r>
          </a:p>
          <a:p>
            <a:pPr>
              <a:buFontTx/>
              <a:buChar char="•"/>
            </a:pPr>
            <a:r>
              <a:rPr lang="en-US" altLang="en-US"/>
              <a:t>Green</a:t>
            </a:r>
          </a:p>
          <a:p>
            <a:pPr>
              <a:buFontTx/>
              <a:buChar char="•"/>
            </a:pPr>
            <a:r>
              <a:rPr lang="en-US" altLang="en-US"/>
              <a:t>Purple </a:t>
            </a:r>
          </a:p>
        </p:txBody>
      </p:sp>
      <p:pic>
        <p:nvPicPr>
          <p:cNvPr id="25606" name="Picture 6" descr="DEN2006-206elmwoo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3"/>
          <a:stretch>
            <a:fillRect/>
          </a:stretch>
        </p:blipFill>
        <p:spPr bwMode="auto">
          <a:xfrm rot="5386115">
            <a:off x="311943" y="2964657"/>
            <a:ext cx="357981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6" descr="fluorite ston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098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7" descr="fluorite_heart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62000"/>
            <a:ext cx="1970088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64525" y="283337"/>
            <a:ext cx="7772400" cy="1143000"/>
          </a:xfrm>
          <a:solidFill>
            <a:srgbClr val="00B0F0"/>
          </a:solidFill>
        </p:spPr>
        <p:txBody>
          <a:bodyPr/>
          <a:lstStyle/>
          <a:p>
            <a:pPr algn="ctr" eaLnBrk="1" hangingPunct="1"/>
            <a:r>
              <a:rPr lang="en-US" altLang="en-US" b="1" dirty="0" smtClean="0">
                <a:ea typeface="ＭＳ Ｐゴシック" panose="020B0600070205080204" pitchFamily="34" charset="-128"/>
              </a:rPr>
              <a:t>Streak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4817" y="1558347"/>
            <a:ext cx="7772400" cy="4114800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altLang="en-US" sz="3200" dirty="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3200" b="1" u="sng" dirty="0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TRUE </a:t>
            </a:r>
            <a:r>
              <a:rPr lang="en-US" altLang="en-US" sz="3200" dirty="0" smtClean="0">
                <a:ea typeface="ＭＳ Ｐゴシック" panose="020B0600070205080204" pitchFamily="34" charset="-128"/>
              </a:rPr>
              <a:t>color of a mineral</a:t>
            </a:r>
          </a:p>
          <a:p>
            <a:pPr lvl="1" eaLnBrk="1" hangingPunct="1"/>
            <a:r>
              <a:rPr lang="en-US" altLang="en-US" sz="3200" b="1" dirty="0" smtClean="0">
                <a:ea typeface="ＭＳ Ｐゴシック" panose="020B0600070205080204" pitchFamily="34" charset="-128"/>
              </a:rPr>
              <a:t>Color of a mineral’s powder</a:t>
            </a:r>
            <a:endParaRPr lang="en-US" altLang="en-US" sz="32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7652" name="Picture 4" descr="stre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3046413"/>
            <a:ext cx="3779837" cy="381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38578" y="3365164"/>
            <a:ext cx="388190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Minerals with a hardness greater than “7” usually don’t create a streak on the streak plate because they are harder than the Porcelain tile </a:t>
            </a:r>
            <a:r>
              <a:rPr lang="en-US" altLang="en-US" i="1" dirty="0"/>
              <a:t>(unless the streak plate is specially made).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3111" y="154548"/>
            <a:ext cx="7772400" cy="1143000"/>
          </a:xfrm>
          <a:solidFill>
            <a:srgbClr val="FF0000"/>
          </a:solidFill>
        </p:spPr>
        <p:txBody>
          <a:bodyPr/>
          <a:lstStyle/>
          <a:p>
            <a:pPr algn="ctr" eaLnBrk="1" hangingPunct="1"/>
            <a:r>
              <a:rPr lang="en-US" altLang="en-US" b="1" dirty="0" smtClean="0">
                <a:ea typeface="ＭＳ Ｐゴシック" panose="020B0600070205080204" pitchFamily="34" charset="-128"/>
              </a:rPr>
              <a:t>Hardness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554" y="1542246"/>
            <a:ext cx="7772400" cy="41148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3200" dirty="0" smtClean="0">
                <a:ea typeface="ＭＳ Ｐゴシック" panose="020B0600070205080204" pitchFamily="34" charset="-128"/>
              </a:rPr>
              <a:t>A mineral’s </a:t>
            </a:r>
            <a:r>
              <a:rPr lang="en-US" altLang="en-US" sz="3200" b="1" u="sng" dirty="0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resistance</a:t>
            </a:r>
            <a:r>
              <a:rPr lang="en-US" altLang="en-US" sz="3200" dirty="0" smtClean="0">
                <a:ea typeface="ＭＳ Ｐゴシック" panose="020B0600070205080204" pitchFamily="34" charset="-128"/>
              </a:rPr>
              <a:t> to being </a:t>
            </a:r>
            <a:r>
              <a:rPr lang="en-US" altLang="en-US" sz="3200" b="1" u="sng" dirty="0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scratched</a:t>
            </a:r>
            <a:endParaRPr lang="en-US" altLang="en-US" sz="3200" dirty="0" smtClean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b="1" dirty="0" smtClean="0">
                <a:ea typeface="ＭＳ Ｐゴシック" panose="020B0600070205080204" pitchFamily="34" charset="-128"/>
              </a:rPr>
              <a:t>Mohs Hardness Scale from 1-10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200" b="1" u="sng" dirty="0" smtClean="0">
                <a:solidFill>
                  <a:srgbClr val="800080"/>
                </a:solidFill>
                <a:ea typeface="ＭＳ Ｐゴシック" panose="020B0600070205080204" pitchFamily="34" charset="-128"/>
              </a:rPr>
              <a:t>Hardness</a:t>
            </a:r>
            <a:r>
              <a:rPr lang="en-US" altLang="en-US" sz="3200" dirty="0" smtClean="0">
                <a:ea typeface="ＭＳ Ｐゴシック" panose="020B0600070205080204" pitchFamily="34" charset="-128"/>
              </a:rPr>
              <a:t> depends on how </a:t>
            </a:r>
            <a:r>
              <a:rPr lang="en-US" altLang="en-US" sz="3200" b="1" dirty="0" smtClean="0">
                <a:ea typeface="ＭＳ Ｐゴシック" panose="020B0600070205080204" pitchFamily="34" charset="-128"/>
              </a:rPr>
              <a:t>“tightly packed”</a:t>
            </a:r>
            <a:r>
              <a:rPr lang="en-US" altLang="en-US" sz="3200" dirty="0" smtClean="0">
                <a:ea typeface="ＭＳ Ｐゴシック" panose="020B0600070205080204" pitchFamily="34" charset="-128"/>
              </a:rPr>
              <a:t> the atoms 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4626" y="180306"/>
            <a:ext cx="7772400" cy="1143000"/>
          </a:xfrm>
          <a:solidFill>
            <a:srgbClr val="FFC000"/>
          </a:solidFill>
        </p:spPr>
        <p:txBody>
          <a:bodyPr/>
          <a:lstStyle/>
          <a:p>
            <a:pPr algn="ctr" eaLnBrk="1" hangingPunct="1"/>
            <a:r>
              <a:rPr lang="en-US" altLang="en-US" b="1" dirty="0" smtClean="0">
                <a:ea typeface="ＭＳ Ｐゴシック" panose="020B0600070205080204" pitchFamily="34" charset="-128"/>
              </a:rPr>
              <a:t>Mohs Hardness Scale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514343"/>
            <a:ext cx="3962400" cy="480060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  <a:buFont typeface="Arial" panose="020B0604020202020204" pitchFamily="34" charset="0"/>
              <a:buAutoNum type="arabicPlain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Talc</a:t>
            </a:r>
          </a:p>
          <a:p>
            <a:pPr marL="609600" indent="-609600" eaLnBrk="1" hangingPunct="1">
              <a:lnSpc>
                <a:spcPct val="90000"/>
              </a:lnSpc>
              <a:buFont typeface="Arial" panose="020B0604020202020204" pitchFamily="34" charset="0"/>
              <a:buAutoNum type="arabicPlain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Gypsum</a:t>
            </a:r>
          </a:p>
          <a:p>
            <a:pPr marL="609600" indent="-609600" eaLnBrk="1" hangingPunct="1">
              <a:lnSpc>
                <a:spcPct val="90000"/>
              </a:lnSpc>
              <a:buFont typeface="Arial" panose="020B0604020202020204" pitchFamily="34" charset="0"/>
              <a:buAutoNum type="arabicPlain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Calcite</a:t>
            </a:r>
          </a:p>
          <a:p>
            <a:pPr marL="609600" indent="-609600" eaLnBrk="1" hangingPunct="1">
              <a:lnSpc>
                <a:spcPct val="90000"/>
              </a:lnSpc>
              <a:buFont typeface="Arial" panose="020B0604020202020204" pitchFamily="34" charset="0"/>
              <a:buAutoNum type="arabicPlain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Fluorite</a:t>
            </a:r>
          </a:p>
          <a:p>
            <a:pPr marL="609600" indent="-609600" eaLnBrk="1" hangingPunct="1">
              <a:lnSpc>
                <a:spcPct val="90000"/>
              </a:lnSpc>
              <a:buFont typeface="Arial" panose="020B0604020202020204" pitchFamily="34" charset="0"/>
              <a:buAutoNum type="arabicPlain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Apatite</a:t>
            </a:r>
          </a:p>
          <a:p>
            <a:pPr marL="609600" indent="-609600" eaLnBrk="1" hangingPunct="1">
              <a:lnSpc>
                <a:spcPct val="90000"/>
              </a:lnSpc>
              <a:buFont typeface="Arial" panose="020B0604020202020204" pitchFamily="34" charset="0"/>
              <a:buAutoNum type="arabicPlain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Potassium feldspar</a:t>
            </a:r>
          </a:p>
          <a:p>
            <a:pPr marL="609600" indent="-609600" eaLnBrk="1" hangingPunct="1">
              <a:lnSpc>
                <a:spcPct val="90000"/>
              </a:lnSpc>
              <a:buFont typeface="Arial" panose="020B0604020202020204" pitchFamily="34" charset="0"/>
              <a:buAutoNum type="arabicPlain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Quartz</a:t>
            </a:r>
          </a:p>
          <a:p>
            <a:pPr marL="609600" indent="-609600" eaLnBrk="1" hangingPunct="1">
              <a:lnSpc>
                <a:spcPct val="90000"/>
              </a:lnSpc>
              <a:buFont typeface="Arial" panose="020B0604020202020204" pitchFamily="34" charset="0"/>
              <a:buAutoNum type="arabicPlain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Topaz</a:t>
            </a:r>
          </a:p>
          <a:p>
            <a:pPr marL="609600" indent="-609600" eaLnBrk="1" hangingPunct="1">
              <a:lnSpc>
                <a:spcPct val="90000"/>
              </a:lnSpc>
              <a:buFont typeface="Arial" panose="020B0604020202020204" pitchFamily="34" charset="0"/>
              <a:buAutoNum type="arabicPlain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Corundum</a:t>
            </a:r>
          </a:p>
          <a:p>
            <a:pPr marL="609600" indent="-609600" eaLnBrk="1" hangingPunct="1">
              <a:lnSpc>
                <a:spcPct val="90000"/>
              </a:lnSpc>
              <a:buFont typeface="Arial" panose="020B0604020202020204" pitchFamily="34" charset="0"/>
              <a:buAutoNum type="arabicPlain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Diamond</a:t>
            </a:r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5029200" y="5602311"/>
            <a:ext cx="251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</a:rPr>
              <a:t>Hardest</a:t>
            </a:r>
          </a:p>
        </p:txBody>
      </p:sp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5257800" y="1373748"/>
            <a:ext cx="190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</a:rPr>
              <a:t>Softest</a:t>
            </a:r>
          </a:p>
        </p:txBody>
      </p:sp>
      <p:sp>
        <p:nvSpPr>
          <p:cNvPr id="33798" name="Down Arrow 5"/>
          <p:cNvSpPr>
            <a:spLocks noChangeArrowheads="1"/>
          </p:cNvSpPr>
          <p:nvPr/>
        </p:nvSpPr>
        <p:spPr bwMode="auto">
          <a:xfrm>
            <a:off x="5791200" y="1944711"/>
            <a:ext cx="609600" cy="3733800"/>
          </a:xfrm>
          <a:prstGeom prst="downArrow">
            <a:avLst>
              <a:gd name="adj1" fmla="val 50000"/>
              <a:gd name="adj2" fmla="val 4999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</TotalTime>
  <Words>316</Words>
  <Application>Microsoft Office PowerPoint</Application>
  <PresentationFormat>On-screen Show (4:3)</PresentationFormat>
  <Paragraphs>111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ＭＳ Ｐゴシック</vt:lpstr>
      <vt:lpstr>Arial</vt:lpstr>
      <vt:lpstr>Arial Black</vt:lpstr>
      <vt:lpstr>Calibri</vt:lpstr>
      <vt:lpstr>Calibri Light</vt:lpstr>
      <vt:lpstr>Wingdings</vt:lpstr>
      <vt:lpstr>Office Theme</vt:lpstr>
      <vt:lpstr>Mineral Properties to Identify Minerals</vt:lpstr>
      <vt:lpstr>Learning Objectives</vt:lpstr>
      <vt:lpstr>Physical Properties of Minerals: Used for Identification (I.D.)</vt:lpstr>
      <vt:lpstr>Color</vt:lpstr>
      <vt:lpstr>Quartz</vt:lpstr>
      <vt:lpstr>Fluorite</vt:lpstr>
      <vt:lpstr>Streak</vt:lpstr>
      <vt:lpstr>Hardness</vt:lpstr>
      <vt:lpstr>Mohs Hardness Scale</vt:lpstr>
      <vt:lpstr>PowerPoint Presentation</vt:lpstr>
      <vt:lpstr>Cleavage</vt:lpstr>
      <vt:lpstr>“Cleav” = to split</vt:lpstr>
      <vt:lpstr>PowerPoint Presentation</vt:lpstr>
      <vt:lpstr>Fracture</vt:lpstr>
      <vt:lpstr>Fracture Examples</vt:lpstr>
      <vt:lpstr>Luster</vt:lpstr>
      <vt:lpstr>Luster Examples</vt:lpstr>
      <vt:lpstr>Density</vt:lpstr>
      <vt:lpstr>Special Properties</vt:lpstr>
      <vt:lpstr>Magnetism</vt:lpstr>
      <vt:lpstr>Double Refraction</vt:lpstr>
      <vt:lpstr>Fluorescence</vt:lpstr>
      <vt:lpstr>Fluorescence under ultraviolet, UV light</vt:lpstr>
      <vt:lpstr>Phosphorescence</vt:lpstr>
      <vt:lpstr>Piezoelectric (Pressure=Electricity)</vt:lpstr>
      <vt:lpstr>Acid Test</vt:lpstr>
    </vt:vector>
  </TitlesOfParts>
  <Company>Boyertown Area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Berger, Jerry</dc:creator>
  <cp:lastModifiedBy>Berger, Jerry</cp:lastModifiedBy>
  <cp:revision>77</cp:revision>
  <dcterms:created xsi:type="dcterms:W3CDTF">2015-01-22T20:02:51Z</dcterms:created>
  <dcterms:modified xsi:type="dcterms:W3CDTF">2019-03-21T16:20:19Z</dcterms:modified>
</cp:coreProperties>
</file>